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embeddedFontLst>
    <p:embeddedFont>
      <p:font typeface="Montserrat" pitchFamily="2" charset="0"/>
      <p:regular r:id="rId37"/>
      <p:bold r:id="rId38"/>
      <p:italic r:id="rId39"/>
      <p:boldItalic r:id="rId40"/>
    </p:embeddedFont>
    <p:embeddedFont>
      <p:font typeface="Montserrat SemiBold" panose="00000700000000000000" pitchFamily="2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1209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8" roundtripDataSignature="AMtx7mibP07KXYl/1PU1hZIqnL5wgCip5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38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customschemas.google.com/relationships/presentationmetadata" Target="meta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8" name="Google Shape;71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5" name="Google Shape;72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o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4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4" name="Google Shape;74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e Texto" type="vertTitleAndTx">
  <p:cSld name="VERTICAL_TITLE_AND_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>
            <a:spLocks noGrp="1"/>
          </p:cNvSpPr>
          <p:nvPr>
            <p:ph type="pic" idx="2"/>
          </p:nvPr>
        </p:nvSpPr>
        <p:spPr>
          <a:xfrm>
            <a:off x="1495367" y="562854"/>
            <a:ext cx="4521200" cy="2776538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37"/>
          <p:cNvSpPr>
            <a:spLocks noGrp="1"/>
          </p:cNvSpPr>
          <p:nvPr>
            <p:ph type="pic" idx="3"/>
          </p:nvPr>
        </p:nvSpPr>
        <p:spPr>
          <a:xfrm>
            <a:off x="6175432" y="562854"/>
            <a:ext cx="4521200" cy="2776538"/>
          </a:xfrm>
          <a:prstGeom prst="rect">
            <a:avLst/>
          </a:prstGeom>
          <a:noFill/>
          <a:ln>
            <a:noFill/>
          </a:ln>
        </p:spPr>
      </p:sp>
      <p:sp>
        <p:nvSpPr>
          <p:cNvPr id="24" name="Google Shape;24;p37"/>
          <p:cNvSpPr>
            <a:spLocks noGrp="1"/>
          </p:cNvSpPr>
          <p:nvPr>
            <p:ph type="pic" idx="4"/>
          </p:nvPr>
        </p:nvSpPr>
        <p:spPr>
          <a:xfrm>
            <a:off x="1495367" y="3493090"/>
            <a:ext cx="4521200" cy="2776538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37"/>
          <p:cNvSpPr>
            <a:spLocks noGrp="1"/>
          </p:cNvSpPr>
          <p:nvPr>
            <p:ph type="pic" idx="5"/>
          </p:nvPr>
        </p:nvSpPr>
        <p:spPr>
          <a:xfrm>
            <a:off x="6175432" y="3493090"/>
            <a:ext cx="4521200" cy="277653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Objeto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cção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Duplo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4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4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4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 Título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4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10" Type="http://schemas.openxmlformats.org/officeDocument/2006/relationships/image" Target="../media/image34.png"/><Relationship Id="rId4" Type="http://schemas.openxmlformats.org/officeDocument/2006/relationships/image" Target="../media/image28.jpg"/><Relationship Id="rId9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jp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jp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jp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2810539" y="4399075"/>
            <a:ext cx="6570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Mobilitare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le 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giovani gene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razioni 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per progettare città inclusive</a:t>
            </a:r>
            <a:endParaRPr sz="4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5632122" y="6376240"/>
            <a:ext cx="632748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2022-1-IT03-KA220-YOU-000085578</a:t>
            </a:r>
            <a:endParaRPr sz="14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7787" y="1281403"/>
            <a:ext cx="3076424" cy="2642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1" name="Google Shape;231;p10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31675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3" name="Google Shape;233;p10"/>
          <p:cNvCxnSpPr/>
          <p:nvPr/>
        </p:nvCxnSpPr>
        <p:spPr>
          <a:xfrm>
            <a:off x="5567362" y="2571750"/>
            <a:ext cx="1057275" cy="0"/>
          </a:xfrm>
          <a:prstGeom prst="straightConnector1">
            <a:avLst/>
          </a:prstGeom>
          <a:noFill/>
          <a:ln w="92075" cap="rnd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4" name="Google Shape;234;p10"/>
          <p:cNvSpPr txBox="1"/>
          <p:nvPr/>
        </p:nvSpPr>
        <p:spPr>
          <a:xfrm>
            <a:off x="2144856" y="2875900"/>
            <a:ext cx="790228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INCLUSIONE SOCIALE E PARTECIPAZIONE ECONOMICA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0" name="Google Shape;240;p11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8962" y="8229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p11"/>
          <p:cNvCxnSpPr/>
          <p:nvPr/>
        </p:nvCxnSpPr>
        <p:spPr>
          <a:xfrm>
            <a:off x="5576326" y="2840692"/>
            <a:ext cx="1057275" cy="0"/>
          </a:xfrm>
          <a:prstGeom prst="straightConnector1">
            <a:avLst/>
          </a:prstGeom>
          <a:noFill/>
          <a:ln w="92075" cap="rnd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3" name="Google Shape;243;p11"/>
          <p:cNvSpPr txBox="1"/>
          <p:nvPr/>
        </p:nvSpPr>
        <p:spPr>
          <a:xfrm>
            <a:off x="2153820" y="3144842"/>
            <a:ext cx="790228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SICUREZZA E BENESSERE PUBBLICO</a:t>
            </a:r>
            <a:endParaRPr sz="3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12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6335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1" name="Google Shape;251;p12"/>
          <p:cNvCxnSpPr/>
          <p:nvPr/>
        </p:nvCxnSpPr>
        <p:spPr>
          <a:xfrm>
            <a:off x="5567362" y="2571750"/>
            <a:ext cx="1057275" cy="0"/>
          </a:xfrm>
          <a:prstGeom prst="straightConnector1">
            <a:avLst/>
          </a:prstGeom>
          <a:noFill/>
          <a:ln w="92075" cap="rnd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2" name="Google Shape;252;p12"/>
          <p:cNvSpPr txBox="1"/>
          <p:nvPr/>
        </p:nvSpPr>
        <p:spPr>
          <a:xfrm>
            <a:off x="2144856" y="2875900"/>
            <a:ext cx="790228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QUALITÀ DELLA VITA E SOSTENIBILITÀ AMBIENTALE</a:t>
            </a:r>
            <a:endParaRPr sz="3200" b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13"/>
          <p:cNvPicPr preferRelativeResize="0"/>
          <p:nvPr/>
        </p:nvPicPr>
        <p:blipFill rotWithShape="1">
          <a:blip r:embed="rId3">
            <a:alphaModFix/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3"/>
          <p:cNvSpPr txBox="1"/>
          <p:nvPr/>
        </p:nvSpPr>
        <p:spPr>
          <a:xfrm>
            <a:off x="2810539" y="1136747"/>
            <a:ext cx="6570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03.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ASPETTI CRITICI</a:t>
            </a: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NELLE SOCIETÀ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14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4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4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4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4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4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4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14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4"/>
          <p:cNvSpPr/>
          <p:nvPr/>
        </p:nvSpPr>
        <p:spPr>
          <a:xfrm>
            <a:off x="1153537" y="3306318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4"/>
          <p:cNvSpPr txBox="1"/>
          <p:nvPr/>
        </p:nvSpPr>
        <p:spPr>
          <a:xfrm>
            <a:off x="1919288" y="3996706"/>
            <a:ext cx="838981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Disuguaglianza abitativa</a:t>
            </a:r>
            <a:endParaRPr sz="18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6" name="Google Shape;276;p14"/>
          <p:cNvSpPr txBox="1"/>
          <p:nvPr/>
        </p:nvSpPr>
        <p:spPr>
          <a:xfrm>
            <a:off x="2859742" y="4466309"/>
            <a:ext cx="692075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Le politiche e le pratiche discriminatorie in materia di alloggi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colpiscono 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in modo sproporzionato i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gruppi emarginati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, aggravando il fenomeno dei senzatetto e della segregazione.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7" name="Google Shape;277;p14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4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4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14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1" name="Google Shape;281;p14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4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14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14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14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14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14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14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14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14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4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14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4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p15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5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15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5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5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15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5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15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5"/>
          <p:cNvSpPr/>
          <p:nvPr/>
        </p:nvSpPr>
        <p:spPr>
          <a:xfrm>
            <a:off x="2212149" y="3329798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15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Accesso limitato ai servizi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0" name="Google Shape;310;p15"/>
          <p:cNvSpPr txBox="1"/>
          <p:nvPr/>
        </p:nvSpPr>
        <p:spPr>
          <a:xfrm>
            <a:off x="2702590" y="4532984"/>
            <a:ext cx="69207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L'accesso insufficiente o diseguale all'assistenza sanitaria, all'istruzione e ai servizi sociali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emargina 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ulteriormente </a:t>
            </a:r>
            <a:r>
              <a:rPr lang="en-US" sz="16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 soggetti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vulnerabili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, ostacolandone </a:t>
            </a:r>
            <a:r>
              <a:rPr lang="en-US" sz="1600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l’avanzamento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 socio-economico.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1" name="Google Shape;311;p15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15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15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5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5" name="Google Shape;315;p15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15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15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5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5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15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15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15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15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15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15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15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15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3" name="Google Shape;333;p16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16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16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16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16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16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16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16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16"/>
          <p:cNvSpPr/>
          <p:nvPr/>
        </p:nvSpPr>
        <p:spPr>
          <a:xfrm>
            <a:off x="3292945" y="3329798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6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Disuguaglianza nei trasporti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4" name="Google Shape;344;p16"/>
          <p:cNvSpPr txBox="1"/>
          <p:nvPr/>
        </p:nvSpPr>
        <p:spPr>
          <a:xfrm>
            <a:off x="2702590" y="4532984"/>
            <a:ext cx="6920752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L'inadeguatezza delle infrastrutture di trasporto pubblico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colpisce in modo sproporzionato le comunità emarginate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, limitando l'accesso a servizi e opportunità essenziali.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5" name="Google Shape;345;p16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16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16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16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9" name="Google Shape;349;p16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16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16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16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16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16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16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16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16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16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16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16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16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7" name="Google Shape;367;p17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17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17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17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17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17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17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17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17"/>
          <p:cNvSpPr/>
          <p:nvPr/>
        </p:nvSpPr>
        <p:spPr>
          <a:xfrm>
            <a:off x="4348264" y="3329798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17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Ingiustizia ambientale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8" name="Google Shape;378;p17"/>
          <p:cNvSpPr txBox="1"/>
          <p:nvPr/>
        </p:nvSpPr>
        <p:spPr>
          <a:xfrm>
            <a:off x="2635915" y="4532984"/>
            <a:ext cx="692075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 quartieri emarginati 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spesso sopportano il peso dei rischi ambientali e dell'inquinamento, aggravando le disparità sanitarie e le disuguaglianze socio-economiche.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9" name="Google Shape;379;p17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17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17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3" name="Google Shape;383;p17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17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17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17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17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17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17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17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17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17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17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17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1" name="Google Shape;401;p18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18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18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18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18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Google Shape;407;p18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18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18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18"/>
          <p:cNvSpPr/>
          <p:nvPr/>
        </p:nvSpPr>
        <p:spPr>
          <a:xfrm>
            <a:off x="5387985" y="3306318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18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Disuguaglianza economica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2" name="Google Shape;412;p18"/>
          <p:cNvSpPr txBox="1"/>
          <p:nvPr/>
        </p:nvSpPr>
        <p:spPr>
          <a:xfrm>
            <a:off x="2635915" y="4532984"/>
            <a:ext cx="6920752" cy="1292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Le disparità di ricchezza e di reddito portano a ingiustizie sistemiche, limitando l'accesso alle risorse, alle opportunità e ai beni di prima necessità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per alcuni gruppi della società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3" name="Google Shape;413;p18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18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18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18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7" name="Google Shape;417;p18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18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18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18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18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18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18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18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18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18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18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18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18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5" name="Google Shape;435;p19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19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19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19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19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19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p19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p19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19"/>
          <p:cNvSpPr/>
          <p:nvPr/>
        </p:nvSpPr>
        <p:spPr>
          <a:xfrm>
            <a:off x="6468215" y="3334494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19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Discriminazione sociale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6" name="Google Shape;446;p19"/>
          <p:cNvSpPr txBox="1"/>
          <p:nvPr/>
        </p:nvSpPr>
        <p:spPr>
          <a:xfrm>
            <a:off x="2635915" y="4532984"/>
            <a:ext cx="6920752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La discriminazione 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basata su razza, genere, etnia, orientamento sessuale, religione o altri fattori perpetua la disuguaglianza e mina la coesione sociale e la giustizia.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7" name="Google Shape;447;p19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19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p19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19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1" name="Google Shape;451;p19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19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19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19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19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19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19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19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19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19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19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19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19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/>
          <p:nvPr/>
        </p:nvSpPr>
        <p:spPr>
          <a:xfrm>
            <a:off x="0" y="1667714"/>
            <a:ext cx="291101" cy="425911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4">
            <a:alphaModFix/>
          </a:blip>
          <a:srcRect r="5"/>
          <a:stretch/>
        </p:blipFill>
        <p:spPr>
          <a:xfrm>
            <a:off x="3438524" y="0"/>
            <a:ext cx="87534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"/>
          <p:cNvSpPr txBox="1"/>
          <p:nvPr/>
        </p:nvSpPr>
        <p:spPr>
          <a:xfrm>
            <a:off x="730197" y="1804779"/>
            <a:ext cx="42254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INDICE</a:t>
            </a:r>
            <a:endParaRPr sz="2400" b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1225221" y="2546543"/>
            <a:ext cx="343369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u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COSA RAPPRESENTANO LE CITTÀ?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1225221" y="3163510"/>
            <a:ext cx="34338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u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IMPATTO DELLE POLITICHE,  SERVIZI E  INFRASTRUTTURE CITTADINE SULLA VITA QUOTIDIANA</a:t>
            </a:r>
            <a:endParaRPr/>
          </a:p>
        </p:txBody>
      </p:sp>
      <p:sp>
        <p:nvSpPr>
          <p:cNvPr id="108" name="Google Shape;108;p2"/>
          <p:cNvSpPr txBox="1"/>
          <p:nvPr/>
        </p:nvSpPr>
        <p:spPr>
          <a:xfrm>
            <a:off x="1225221" y="4156805"/>
            <a:ext cx="343369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ASPETTI CRITICI </a:t>
            </a:r>
            <a:r>
              <a:rPr lang="en-US" sz="1400" b="0" u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NELLE SOCIETÀ</a:t>
            </a:r>
            <a:endParaRPr/>
          </a:p>
        </p:txBody>
      </p:sp>
      <p:sp>
        <p:nvSpPr>
          <p:cNvPr id="109" name="Google Shape;109;p2"/>
          <p:cNvSpPr txBox="1"/>
          <p:nvPr/>
        </p:nvSpPr>
        <p:spPr>
          <a:xfrm>
            <a:off x="1225221" y="4719213"/>
            <a:ext cx="343369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u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  <p:sp>
        <p:nvSpPr>
          <p:cNvPr id="110" name="Google Shape;110;p2"/>
          <p:cNvSpPr txBox="1"/>
          <p:nvPr/>
        </p:nvSpPr>
        <p:spPr>
          <a:xfrm>
            <a:off x="1225221" y="5312397"/>
            <a:ext cx="3433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u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ESPERIENZA DI APPRENDIMENTO </a:t>
            </a:r>
            <a:r>
              <a:rPr lang="en-U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TRAMITE GAMIFICATION</a:t>
            </a:r>
            <a:endParaRPr/>
          </a:p>
        </p:txBody>
      </p:sp>
      <p:sp>
        <p:nvSpPr>
          <p:cNvPr id="111" name="Google Shape;111;p2"/>
          <p:cNvSpPr txBox="1"/>
          <p:nvPr/>
        </p:nvSpPr>
        <p:spPr>
          <a:xfrm>
            <a:off x="652635" y="2506037"/>
            <a:ext cx="59109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01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634129" y="3120426"/>
            <a:ext cx="60959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02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2"/>
          <p:cNvSpPr txBox="1"/>
          <p:nvPr/>
        </p:nvSpPr>
        <p:spPr>
          <a:xfrm>
            <a:off x="748705" y="4106700"/>
            <a:ext cx="4950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03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652635" y="4645392"/>
            <a:ext cx="59109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04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652636" y="5262334"/>
            <a:ext cx="5910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05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9" name="Google Shape;469;p20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20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20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p20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20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20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20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0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20"/>
          <p:cNvSpPr/>
          <p:nvPr/>
        </p:nvSpPr>
        <p:spPr>
          <a:xfrm>
            <a:off x="7505209" y="3324818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Google Shape;479;p20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Privacy e sorveglianza digitale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80" name="Google Shape;480;p20"/>
          <p:cNvSpPr txBox="1"/>
          <p:nvPr/>
        </p:nvSpPr>
        <p:spPr>
          <a:xfrm>
            <a:off x="2635915" y="4532984"/>
            <a:ext cx="6920752" cy="2123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Problemi come le violazioni dei dati, la sorveglianza di massa e le violazioni della privacy online rappresentano minacce significative all'autonomia personale e ai principi democratici, e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colpiscono 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in modo sproporzionato le </a:t>
            </a:r>
            <a:r>
              <a:rPr lang="en-US" sz="1600" b="1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comunità emarginate.</a:t>
            </a:r>
            <a:endParaRPr sz="1600" b="1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81" name="Google Shape;481;p20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p20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20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20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5" name="Google Shape;485;p20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20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20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20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20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20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20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20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20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20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20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20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20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3" name="Google Shape;503;p21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21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21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21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21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21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21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21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21"/>
          <p:cNvSpPr/>
          <p:nvPr/>
        </p:nvSpPr>
        <p:spPr>
          <a:xfrm>
            <a:off x="8563821" y="3315984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21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Mancanza di accesso all'istruzione e all'assistenza sanitaria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4" name="Google Shape;514;p21"/>
          <p:cNvSpPr txBox="1"/>
          <p:nvPr/>
        </p:nvSpPr>
        <p:spPr>
          <a:xfrm>
            <a:off x="2635915" y="4532984"/>
            <a:ext cx="69207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La disparità di accesso </a:t>
            </a:r>
            <a:r>
              <a:rPr lang="en-US" sz="1600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rafforza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 i cicli di povertà e limita le opportunità di mobilità sociale, contribuendo all'ingiustizia sistemica.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5" name="Google Shape;515;p21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21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21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21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9" name="Google Shape;519;p21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21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21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21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21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21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21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21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21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21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p21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21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21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7" name="Google Shape;537;p22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22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22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1" name="Google Shape;541;p22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Google Shape;542;p22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22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22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22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p22"/>
          <p:cNvSpPr/>
          <p:nvPr/>
        </p:nvSpPr>
        <p:spPr>
          <a:xfrm>
            <a:off x="9622433" y="3315843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22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Razzismo sistemico ed emarginazione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8" name="Google Shape;548;p22"/>
          <p:cNvSpPr txBox="1"/>
          <p:nvPr/>
        </p:nvSpPr>
        <p:spPr>
          <a:xfrm>
            <a:off x="2635915" y="4532984"/>
            <a:ext cx="69207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Il razzismo s</a:t>
            </a:r>
            <a:r>
              <a:rPr lang="en-US" sz="1600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istemico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 e l'emarginazione comportano disparità di trattamento e opportunità per le comunità emarginate, </a:t>
            </a:r>
            <a:r>
              <a:rPr lang="en-US" sz="1600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accentuando </a:t>
            </a: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le divisioni sociali e minando l'equità e la giustizia all'interno della società.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9" name="Google Shape;549;p22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22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22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22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3" name="Google Shape;553;p22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22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22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22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22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22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22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22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22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22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22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22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22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1" name="Google Shape;571;p23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23"/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23"/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23"/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23"/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23"/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23"/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p23"/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23"/>
          <p:cNvSpPr/>
          <p:nvPr/>
        </p:nvSpPr>
        <p:spPr>
          <a:xfrm>
            <a:off x="10703050" y="3292230"/>
            <a:ext cx="412789" cy="355853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23"/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Degrado ambientale</a:t>
            </a:r>
            <a:endParaRPr sz="2000" b="1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2" name="Google Shape;582;p23"/>
          <p:cNvSpPr txBox="1"/>
          <p:nvPr/>
        </p:nvSpPr>
        <p:spPr>
          <a:xfrm>
            <a:off x="2635915" y="4532984"/>
            <a:ext cx="6920752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none" strike="noStrike">
                <a:solidFill>
                  <a:srgbClr val="5D2576"/>
                </a:solidFill>
                <a:latin typeface="Montserrat"/>
                <a:ea typeface="Montserrat"/>
                <a:cs typeface="Montserrat"/>
                <a:sym typeface="Montserrat"/>
              </a:rPr>
              <a:t>La distruzione dell'ambiente, i cambiamenti climatici e l'esaurimento delle risorse colpiscono in modo sproporzionato le comunità vulnerabili e le generazioni future, esacerbando le disuguaglianze sociali e minacciando la stabilità globale.</a:t>
            </a:r>
            <a:endParaRPr sz="1600" u="none" strike="noStrike">
              <a:solidFill>
                <a:srgbClr val="5D257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3" name="Google Shape;583;p23"/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23"/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23"/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23"/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7" name="Google Shape;587;p23" descr="Casa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7348" y="2223644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23" descr="Mão no ar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1328" y="2261212"/>
            <a:ext cx="645168" cy="64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23" descr="Autocarro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7504" y="2261212"/>
            <a:ext cx="663673" cy="66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23" descr="Empréstimo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98935" y="2197120"/>
            <a:ext cx="764938" cy="764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23" descr="Uma imagem com Gráficos, símbolo, Saturação de cores, Tipo de letra&#10;&#10;Descrição gerada automaticamen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353554" y="2261212"/>
            <a:ext cx="642113" cy="65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23" descr="Mão aberta com uma planta com preenchimento sólid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229773" y="223766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23" descr="Uma imagem com coração, clipart&#10;&#10;Descrição gerada automaticament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519069" y="2343275"/>
            <a:ext cx="545007" cy="462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23" descr="Uma imagem com Gráficos, Tipo de letra, design gráfico, design&#10;&#10;Descrição gerada automaticamente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503065" y="2445765"/>
            <a:ext cx="675013" cy="2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23" descr="Uma imagem com círculo&#10;&#10;Descrição gerada automaticament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480608" y="2336195"/>
            <a:ext cx="485843" cy="485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23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09364" y="213584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23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28235" y="21051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23" descr="Fechar destaqu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97459" y="21078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23" descr="Icebergue com preenchiment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578175" y="2258783"/>
            <a:ext cx="628547" cy="628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" name="Google Shape;604;p24"/>
          <p:cNvPicPr preferRelativeResize="0"/>
          <p:nvPr/>
        </p:nvPicPr>
        <p:blipFill rotWithShape="1">
          <a:blip r:embed="rId3">
            <a:alphaModFix/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24"/>
          <p:cNvSpPr txBox="1"/>
          <p:nvPr/>
        </p:nvSpPr>
        <p:spPr>
          <a:xfrm>
            <a:off x="2144857" y="1335465"/>
            <a:ext cx="790228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04.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2" name="Google Shape;61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25"/>
          <p:cNvSpPr txBox="1"/>
          <p:nvPr/>
        </p:nvSpPr>
        <p:spPr>
          <a:xfrm rot="-5400000">
            <a:off x="-550598" y="4607664"/>
            <a:ext cx="3776978" cy="36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  <p:sp>
        <p:nvSpPr>
          <p:cNvPr id="614" name="Google Shape;614;p25"/>
          <p:cNvSpPr/>
          <p:nvPr/>
        </p:nvSpPr>
        <p:spPr>
          <a:xfrm>
            <a:off x="1724657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25"/>
          <p:cNvSpPr/>
          <p:nvPr/>
        </p:nvSpPr>
        <p:spPr>
          <a:xfrm>
            <a:off x="3948874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25"/>
          <p:cNvSpPr/>
          <p:nvPr/>
        </p:nvSpPr>
        <p:spPr>
          <a:xfrm>
            <a:off x="6173091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25"/>
          <p:cNvSpPr/>
          <p:nvPr/>
        </p:nvSpPr>
        <p:spPr>
          <a:xfrm>
            <a:off x="8397308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8" name="Google Shape;618;p25" descr="Debate de ideias com preenchiment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3967" y="4322510"/>
            <a:ext cx="1028281" cy="1028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25" descr="Aperto de mão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13702" y="4182042"/>
            <a:ext cx="1237247" cy="1237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25" descr="Uma imagem com Gráficos, símbolo, clipart, design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55686" y="4322510"/>
            <a:ext cx="856410" cy="927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25" descr="Uma imagem com Gráficos, design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236623" y="4409235"/>
            <a:ext cx="1135131" cy="791032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25"/>
          <p:cNvSpPr txBox="1"/>
          <p:nvPr/>
        </p:nvSpPr>
        <p:spPr>
          <a:xfrm>
            <a:off x="4126878" y="5549447"/>
            <a:ext cx="1728997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Sfruttare la tecnologia per la mobilitazione di massa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3" name="Google Shape;623;p25"/>
          <p:cNvSpPr txBox="1"/>
          <p:nvPr/>
        </p:nvSpPr>
        <p:spPr>
          <a:xfrm>
            <a:off x="6262489" y="5549447"/>
            <a:ext cx="186849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Soluzioni innovative e iniziative comunitarie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4" name="Google Shape;624;p25"/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Impegno attivo nonostante le barriere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5" name="Google Shape;625;p25"/>
          <p:cNvSpPr txBox="1"/>
          <p:nvPr/>
        </p:nvSpPr>
        <p:spPr>
          <a:xfrm>
            <a:off x="1949185" y="5613635"/>
            <a:ext cx="171000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Guidare il cambiamento sociale e l'advocacy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31" name="Google Shape;631;p26"/>
          <p:cNvGrpSpPr/>
          <p:nvPr/>
        </p:nvGrpSpPr>
        <p:grpSpPr>
          <a:xfrm>
            <a:off x="1700695" y="1089148"/>
            <a:ext cx="2070000" cy="6437700"/>
            <a:chOff x="1700695" y="1089148"/>
            <a:chExt cx="2070000" cy="6437700"/>
          </a:xfrm>
        </p:grpSpPr>
        <p:sp>
          <p:nvSpPr>
            <p:cNvPr id="632" name="Google Shape;632;p26"/>
            <p:cNvSpPr/>
            <p:nvPr/>
          </p:nvSpPr>
          <p:spPr>
            <a:xfrm>
              <a:off x="1700695" y="1089148"/>
              <a:ext cx="2070000" cy="6437700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26"/>
            <p:cNvSpPr txBox="1"/>
            <p:nvPr/>
          </p:nvSpPr>
          <p:spPr>
            <a:xfrm>
              <a:off x="1838325" y="4389454"/>
              <a:ext cx="1872300" cy="212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636C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Le nuove generazioni sfidano norme obsolete, si battono per la giustizia sociale, la sostenibilità ambientale e le riforme politiche attraverso l'attivismo, chiedendo responsabilità alle autorità.</a:t>
              </a:r>
              <a:endParaRPr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34" name="Google Shape;634;p26"/>
          <p:cNvSpPr/>
          <p:nvPr/>
        </p:nvSpPr>
        <p:spPr>
          <a:xfrm>
            <a:off x="3948874" y="3648593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35" name="Google Shape;635;p26"/>
          <p:cNvGrpSpPr/>
          <p:nvPr/>
        </p:nvGrpSpPr>
        <p:grpSpPr>
          <a:xfrm>
            <a:off x="6173091" y="3648593"/>
            <a:ext cx="2070036" cy="6437737"/>
            <a:chOff x="6173091" y="1581798"/>
            <a:chExt cx="2070036" cy="6437737"/>
          </a:xfrm>
        </p:grpSpPr>
        <p:sp>
          <p:nvSpPr>
            <p:cNvPr id="636" name="Google Shape;636;p26"/>
            <p:cNvSpPr/>
            <p:nvPr/>
          </p:nvSpPr>
          <p:spPr>
            <a:xfrm>
              <a:off x="6173091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37" name="Google Shape;637;p26" descr="Debate de ideias com preenchimento sólido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693967" y="2265177"/>
              <a:ext cx="1028281" cy="102828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38" name="Google Shape;638;p26"/>
          <p:cNvSpPr/>
          <p:nvPr/>
        </p:nvSpPr>
        <p:spPr>
          <a:xfrm>
            <a:off x="8397308" y="3648593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26"/>
          <p:cNvSpPr txBox="1"/>
          <p:nvPr/>
        </p:nvSpPr>
        <p:spPr>
          <a:xfrm>
            <a:off x="1880723" y="3308996"/>
            <a:ext cx="1710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Guidare il cambiamento sociale e l'advocacy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0" name="Google Shape;640;p26"/>
          <p:cNvSpPr txBox="1"/>
          <p:nvPr/>
        </p:nvSpPr>
        <p:spPr>
          <a:xfrm>
            <a:off x="4126878" y="5549447"/>
            <a:ext cx="1728997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Sfruttare la tecnologia per la mobilitazione di massa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1" name="Google Shape;641;p26"/>
          <p:cNvSpPr txBox="1"/>
          <p:nvPr/>
        </p:nvSpPr>
        <p:spPr>
          <a:xfrm>
            <a:off x="6262489" y="5549447"/>
            <a:ext cx="186849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Soluzioni innovative e iniziative comunitarie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2" name="Google Shape;642;p26"/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Impegno attivo nonostante le barriere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43" name="Google Shape;643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26"/>
          <p:cNvSpPr txBox="1"/>
          <p:nvPr/>
        </p:nvSpPr>
        <p:spPr>
          <a:xfrm rot="-5400000">
            <a:off x="-550598" y="4607664"/>
            <a:ext cx="3776978" cy="36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  <p:pic>
        <p:nvPicPr>
          <p:cNvPr id="645" name="Google Shape;645;p26" descr="Aperto de mão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13702" y="4182042"/>
            <a:ext cx="1237247" cy="1237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26" descr="Uma imagem com Gráficos, design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02620" y="2383802"/>
            <a:ext cx="1135131" cy="791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26" descr="Uma imagem com Gráficos, símbolo, clipart, design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5686" y="4322510"/>
            <a:ext cx="856410" cy="927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3" name="Google Shape;65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27"/>
          <p:cNvSpPr/>
          <p:nvPr/>
        </p:nvSpPr>
        <p:spPr>
          <a:xfrm>
            <a:off x="1724657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5" name="Google Shape;655;p27"/>
          <p:cNvSpPr/>
          <p:nvPr/>
        </p:nvSpPr>
        <p:spPr>
          <a:xfrm>
            <a:off x="3948874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56" name="Google Shape;656;p27"/>
          <p:cNvGrpSpPr/>
          <p:nvPr/>
        </p:nvGrpSpPr>
        <p:grpSpPr>
          <a:xfrm>
            <a:off x="6173091" y="3639699"/>
            <a:ext cx="2070036" cy="6437737"/>
            <a:chOff x="6173091" y="1581798"/>
            <a:chExt cx="2070036" cy="6437737"/>
          </a:xfrm>
        </p:grpSpPr>
        <p:sp>
          <p:nvSpPr>
            <p:cNvPr id="657" name="Google Shape;657;p27"/>
            <p:cNvSpPr/>
            <p:nvPr/>
          </p:nvSpPr>
          <p:spPr>
            <a:xfrm>
              <a:off x="6173091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58" name="Google Shape;658;p27" descr="Debate de ideias com preenchimento sólido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693967" y="2265177"/>
              <a:ext cx="1028281" cy="102828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9" name="Google Shape;659;p27"/>
          <p:cNvSpPr/>
          <p:nvPr/>
        </p:nvSpPr>
        <p:spPr>
          <a:xfrm>
            <a:off x="8397308" y="3639699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p27"/>
          <p:cNvSpPr txBox="1"/>
          <p:nvPr/>
        </p:nvSpPr>
        <p:spPr>
          <a:xfrm rot="-5400000">
            <a:off x="-550598" y="4607664"/>
            <a:ext cx="3776978" cy="36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  <p:pic>
        <p:nvPicPr>
          <p:cNvPr id="661" name="Google Shape;661;p27" descr="Aperto de mão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13702" y="4182042"/>
            <a:ext cx="1237247" cy="1237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27" descr="Uma imagem com Gráficos, design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02620" y="2383802"/>
            <a:ext cx="1135131" cy="791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27" descr="Uma imagem com Gráficos, símbolo, clipart, design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38124" y="1976070"/>
            <a:ext cx="856410" cy="927778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27"/>
          <p:cNvSpPr txBox="1"/>
          <p:nvPr/>
        </p:nvSpPr>
        <p:spPr>
          <a:xfrm>
            <a:off x="1880711" y="3215746"/>
            <a:ext cx="1710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Guidare il cambiamento sociale e l'advocacy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5" name="Google Shape;665;p27"/>
          <p:cNvSpPr txBox="1"/>
          <p:nvPr/>
        </p:nvSpPr>
        <p:spPr>
          <a:xfrm>
            <a:off x="4102038" y="2903850"/>
            <a:ext cx="17637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Sfruttare la tecnologia per la mobilitazione di massa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6" name="Google Shape;666;p27"/>
          <p:cNvSpPr txBox="1"/>
          <p:nvPr/>
        </p:nvSpPr>
        <p:spPr>
          <a:xfrm>
            <a:off x="1838325" y="4389454"/>
            <a:ext cx="18723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giovani generazioni sfidano norme obsolete, si battono per la giustizia sociale, la sostenibilità ambientale e le riforme politiche attraverso l'attivismo, chiedendo responsabilità alle autorità.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7" name="Google Shape;667;p27"/>
          <p:cNvSpPr txBox="1"/>
          <p:nvPr/>
        </p:nvSpPr>
        <p:spPr>
          <a:xfrm>
            <a:off x="6262489" y="5549447"/>
            <a:ext cx="186849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Soluzioni innovative e iniziative comunitarie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8" name="Google Shape;668;p27"/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Impegno attivo nonostante le barriere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9" name="Google Shape;669;p27"/>
          <p:cNvSpPr txBox="1"/>
          <p:nvPr/>
        </p:nvSpPr>
        <p:spPr>
          <a:xfrm>
            <a:off x="4138350" y="4293054"/>
            <a:ext cx="16911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giovani generazioni utilizzano la tecnologia e i social media per mobilitare i movimenti, aumentare la consapevolezza e promuovere politiche inclusive su scala globale.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5" name="Google Shape;675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28"/>
          <p:cNvSpPr/>
          <p:nvPr/>
        </p:nvSpPr>
        <p:spPr>
          <a:xfrm>
            <a:off x="1724657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Google Shape;677;p28"/>
          <p:cNvSpPr/>
          <p:nvPr/>
        </p:nvSpPr>
        <p:spPr>
          <a:xfrm>
            <a:off x="3948874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78" name="Google Shape;678;p28"/>
          <p:cNvGrpSpPr/>
          <p:nvPr/>
        </p:nvGrpSpPr>
        <p:grpSpPr>
          <a:xfrm>
            <a:off x="6173091" y="1581798"/>
            <a:ext cx="2070036" cy="6437737"/>
            <a:chOff x="6173091" y="1581798"/>
            <a:chExt cx="2070036" cy="6437737"/>
          </a:xfrm>
        </p:grpSpPr>
        <p:sp>
          <p:nvSpPr>
            <p:cNvPr id="679" name="Google Shape;679;p28"/>
            <p:cNvSpPr/>
            <p:nvPr/>
          </p:nvSpPr>
          <p:spPr>
            <a:xfrm>
              <a:off x="6173091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80" name="Google Shape;680;p28" descr="Debate de ideias com preenchimento sólido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630017" y="2146552"/>
              <a:ext cx="1028281" cy="10282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1" name="Google Shape;681;p28"/>
            <p:cNvSpPr txBox="1"/>
            <p:nvPr/>
          </p:nvSpPr>
          <p:spPr>
            <a:xfrm>
              <a:off x="6257708" y="4468779"/>
              <a:ext cx="1900800" cy="230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636C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Coinvolte nell'imprenditoria sociale e in progetti guidati dalla comunità, le giovani generazioni creano soluzioni innovative alle sfide locali, promuovendo approcci di governance inclusivi e dal basso verso l'alto.</a:t>
              </a:r>
              <a:endParaRPr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82" name="Google Shape;682;p28"/>
          <p:cNvSpPr/>
          <p:nvPr/>
        </p:nvSpPr>
        <p:spPr>
          <a:xfrm>
            <a:off x="8397308" y="3639699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p28"/>
          <p:cNvSpPr txBox="1"/>
          <p:nvPr/>
        </p:nvSpPr>
        <p:spPr>
          <a:xfrm rot="-5400000">
            <a:off x="-550598" y="4607664"/>
            <a:ext cx="3776978" cy="36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  <p:pic>
        <p:nvPicPr>
          <p:cNvPr id="684" name="Google Shape;684;p28" descr="Aperto de mão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13702" y="4182042"/>
            <a:ext cx="1237247" cy="1237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5" name="Google Shape;685;p28" descr="Uma imagem com Gráficos, design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02620" y="2383802"/>
            <a:ext cx="1135131" cy="791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p28" descr="Uma imagem com Gráficos, símbolo, clipart, design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5686" y="2287970"/>
            <a:ext cx="856410" cy="927778"/>
          </a:xfrm>
          <a:prstGeom prst="rect">
            <a:avLst/>
          </a:prstGeom>
          <a:noFill/>
          <a:ln>
            <a:noFill/>
          </a:ln>
        </p:spPr>
      </p:pic>
      <p:sp>
        <p:nvSpPr>
          <p:cNvPr id="687" name="Google Shape;687;p28"/>
          <p:cNvSpPr txBox="1"/>
          <p:nvPr/>
        </p:nvSpPr>
        <p:spPr>
          <a:xfrm>
            <a:off x="1880711" y="3215746"/>
            <a:ext cx="1710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Guidare il cambiamento sociale e l'advocacy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8" name="Google Shape;688;p28"/>
          <p:cNvSpPr txBox="1"/>
          <p:nvPr/>
        </p:nvSpPr>
        <p:spPr>
          <a:xfrm>
            <a:off x="4138350" y="4468779"/>
            <a:ext cx="16911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giovani generazioni utilizzano la tecnologia e i social media per mobilitare i movimenti, aumentare la consapevolezza e promuovere politiche inclusive su scala globale.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9" name="Google Shape;689;p28"/>
          <p:cNvSpPr txBox="1"/>
          <p:nvPr/>
        </p:nvSpPr>
        <p:spPr>
          <a:xfrm>
            <a:off x="4119450" y="3215746"/>
            <a:ext cx="17289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Sfruttare la tecnologia per la mobilitazione di massa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0" name="Google Shape;690;p28"/>
          <p:cNvSpPr txBox="1"/>
          <p:nvPr/>
        </p:nvSpPr>
        <p:spPr>
          <a:xfrm>
            <a:off x="1838325" y="4389454"/>
            <a:ext cx="18723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giovani generazioni sfidano norme obsolete, si battono per la giustizia sociale, la sostenibilità ambientale e le riforme politiche attraverso l'attivismo, chiedendo responsabilità alle autorità.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1" name="Google Shape;691;p28"/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Impegno attivo nonostante le barriere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2" name="Google Shape;692;p28"/>
          <p:cNvSpPr txBox="1"/>
          <p:nvPr/>
        </p:nvSpPr>
        <p:spPr>
          <a:xfrm>
            <a:off x="6273909" y="3215746"/>
            <a:ext cx="18684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Soluzioni innovative e iniziative comunitarie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8" name="Google Shape;698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29"/>
          <p:cNvSpPr/>
          <p:nvPr/>
        </p:nvSpPr>
        <p:spPr>
          <a:xfrm>
            <a:off x="1724657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0" name="Google Shape;700;p29"/>
          <p:cNvSpPr/>
          <p:nvPr/>
        </p:nvSpPr>
        <p:spPr>
          <a:xfrm>
            <a:off x="3948874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1" name="Google Shape;701;p29"/>
          <p:cNvSpPr/>
          <p:nvPr/>
        </p:nvSpPr>
        <p:spPr>
          <a:xfrm>
            <a:off x="6173091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Google Shape;702;p29"/>
          <p:cNvSpPr txBox="1"/>
          <p:nvPr/>
        </p:nvSpPr>
        <p:spPr>
          <a:xfrm>
            <a:off x="6273909" y="2975996"/>
            <a:ext cx="18684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Soluzioni innovative e iniziative comunitarie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03" name="Google Shape;703;p29" descr="Debate de ideias com preenchiment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3967" y="1875577"/>
            <a:ext cx="1028281" cy="1028281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29"/>
          <p:cNvSpPr/>
          <p:nvPr/>
        </p:nvSpPr>
        <p:spPr>
          <a:xfrm>
            <a:off x="8397308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5" name="Google Shape;705;p29"/>
          <p:cNvSpPr txBox="1"/>
          <p:nvPr/>
        </p:nvSpPr>
        <p:spPr>
          <a:xfrm>
            <a:off x="8567875" y="3013493"/>
            <a:ext cx="19071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Impegno attivo nonostante le barriere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6" name="Google Shape;706;p29"/>
          <p:cNvSpPr txBox="1"/>
          <p:nvPr/>
        </p:nvSpPr>
        <p:spPr>
          <a:xfrm>
            <a:off x="8397316" y="3849666"/>
            <a:ext cx="2015700" cy="30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Anche se spesso limitate  nella formulazione formale delle politiche, le giovani generazioni rimangono profondamente impegnate nelle questioni urbane, e nell'equità, attraverso  proteste, media e a ricerca auto-organizzata influenzano le politiche e il cambiamento all’interno della  società.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7" name="Google Shape;707;p29"/>
          <p:cNvSpPr txBox="1"/>
          <p:nvPr/>
        </p:nvSpPr>
        <p:spPr>
          <a:xfrm rot="-5400000">
            <a:off x="-550598" y="4607664"/>
            <a:ext cx="3776978" cy="36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TUO RUOLO</a:t>
            </a:r>
            <a:endParaRPr/>
          </a:p>
        </p:txBody>
      </p:sp>
      <p:pic>
        <p:nvPicPr>
          <p:cNvPr id="708" name="Google Shape;708;p29" descr="Aperto de mão com preenchiment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86550" y="1771078"/>
            <a:ext cx="1237247" cy="1237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29" descr="Uma imagem com Gráficos, design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02620" y="2383802"/>
            <a:ext cx="1135131" cy="791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29" descr="Uma imagem com Gráficos, símbolo, clipart, design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5699" y="1925820"/>
            <a:ext cx="856410" cy="927778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29"/>
          <p:cNvSpPr txBox="1"/>
          <p:nvPr/>
        </p:nvSpPr>
        <p:spPr>
          <a:xfrm>
            <a:off x="1973323" y="3243496"/>
            <a:ext cx="1710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Guidare il cambiamento sociale e l'advocacy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2" name="Google Shape;712;p29"/>
          <p:cNvSpPr txBox="1"/>
          <p:nvPr/>
        </p:nvSpPr>
        <p:spPr>
          <a:xfrm>
            <a:off x="4138350" y="4389454"/>
            <a:ext cx="16911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giovani generazioni utilizzano la tecnologia e i social media per mobilitare i movimenti, aumentare la consapevolezza e promuovere politiche inclusive su scala globale.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3" name="Google Shape;713;p29"/>
          <p:cNvSpPr txBox="1"/>
          <p:nvPr/>
        </p:nvSpPr>
        <p:spPr>
          <a:xfrm>
            <a:off x="4119450" y="3034734"/>
            <a:ext cx="17289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Sfruttare la tecnologia per la mobilitazione di massa</a:t>
            </a:r>
            <a:endParaRPr sz="1600" b="1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4" name="Google Shape;714;p29"/>
          <p:cNvSpPr txBox="1"/>
          <p:nvPr/>
        </p:nvSpPr>
        <p:spPr>
          <a:xfrm>
            <a:off x="1838325" y="4389454"/>
            <a:ext cx="18723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giovani generazioni sfidano norme obsolete, si battono per la giustizia sociale, la sostenibilità ambientale e le riforme politiche attraverso l'attivismo, chiedendo responsabilità alle autorità.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5" name="Google Shape;715;p29"/>
          <p:cNvSpPr txBox="1"/>
          <p:nvPr/>
        </p:nvSpPr>
        <p:spPr>
          <a:xfrm>
            <a:off x="6257708" y="4125454"/>
            <a:ext cx="19008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Coinvolte nell'imprenditoria sociale e in progetti guidati dalla comunità, le  giovani generazioni creano soluzioni innovative alle sfide locali, promuovendo approcci di governance inclusivi e dal basso verso l'alto.</a:t>
            </a:r>
            <a:endParaRPr sz="12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/>
          <p:cNvPicPr preferRelativeResize="0"/>
          <p:nvPr/>
        </p:nvPicPr>
        <p:blipFill rotWithShape="1">
          <a:blip r:embed="rId3">
            <a:alphaModFix/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2810539" y="723647"/>
            <a:ext cx="6570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01.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COSA RAPPRESENTANO </a:t>
            </a:r>
            <a:endParaRPr sz="3200" b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LE CITTÀ?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" name="Google Shape;720;p30"/>
          <p:cNvPicPr preferRelativeResize="0"/>
          <p:nvPr/>
        </p:nvPicPr>
        <p:blipFill rotWithShape="1">
          <a:blip r:embed="rId3">
            <a:alphaModFix/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30"/>
          <p:cNvSpPr txBox="1"/>
          <p:nvPr/>
        </p:nvSpPr>
        <p:spPr>
          <a:xfrm>
            <a:off x="2144857" y="1033653"/>
            <a:ext cx="790228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05.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ESPERIENZA DI APPRENDIMENTO GAMIFICATA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" name="Google Shape;727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8" name="Google Shape;72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729" name="Google Shape;729;p31"/>
          <p:cNvSpPr txBox="1"/>
          <p:nvPr/>
        </p:nvSpPr>
        <p:spPr>
          <a:xfrm>
            <a:off x="2144856" y="1344089"/>
            <a:ext cx="790228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rgbClr val="FF636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CHE COS'È?</a:t>
            </a:r>
            <a:endParaRPr/>
          </a:p>
        </p:txBody>
      </p:sp>
      <p:sp>
        <p:nvSpPr>
          <p:cNvPr id="730" name="Google Shape;730;p31"/>
          <p:cNvSpPr txBox="1"/>
          <p:nvPr/>
        </p:nvSpPr>
        <p:spPr>
          <a:xfrm>
            <a:off x="3810690" y="2319431"/>
            <a:ext cx="467948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Programma di educazione non formale basato su un approccio metodologico di gamification.</a:t>
            </a:r>
            <a:endParaRPr sz="16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1" name="Google Shape;731;p31"/>
          <p:cNvSpPr txBox="1"/>
          <p:nvPr/>
        </p:nvSpPr>
        <p:spPr>
          <a:xfrm>
            <a:off x="3588207" y="3540995"/>
            <a:ext cx="512445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Un social network interattivo dove condividere le proprie idee sulla pianificazione urbana con una lente di genere.</a:t>
            </a:r>
            <a:endParaRPr sz="16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2" name="Google Shape;732;p31"/>
          <p:cNvSpPr txBox="1"/>
          <p:nvPr/>
        </p:nvSpPr>
        <p:spPr>
          <a:xfrm>
            <a:off x="4095518" y="4842820"/>
            <a:ext cx="400095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636C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Simulatore virtuale in cui puoi contribuire a un impatto reale sulla città tramite le tue azioni!</a:t>
            </a:r>
            <a:endParaRPr sz="160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733" name="Google Shape;733;p31"/>
          <p:cNvCxnSpPr/>
          <p:nvPr/>
        </p:nvCxnSpPr>
        <p:spPr>
          <a:xfrm>
            <a:off x="5717381" y="2216150"/>
            <a:ext cx="757238" cy="0"/>
          </a:xfrm>
          <a:prstGeom prst="straightConnector1">
            <a:avLst/>
          </a:prstGeom>
          <a:noFill/>
          <a:ln w="76200" cap="rnd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34" name="Google Shape;734;p31"/>
          <p:cNvCxnSpPr/>
          <p:nvPr/>
        </p:nvCxnSpPr>
        <p:spPr>
          <a:xfrm>
            <a:off x="5717381" y="3429000"/>
            <a:ext cx="757238" cy="0"/>
          </a:xfrm>
          <a:prstGeom prst="straightConnector1">
            <a:avLst/>
          </a:prstGeom>
          <a:noFill/>
          <a:ln w="76200" cap="rnd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35" name="Google Shape;735;p31"/>
          <p:cNvCxnSpPr/>
          <p:nvPr/>
        </p:nvCxnSpPr>
        <p:spPr>
          <a:xfrm>
            <a:off x="5717378" y="4743450"/>
            <a:ext cx="757238" cy="0"/>
          </a:xfrm>
          <a:prstGeom prst="straightConnector1">
            <a:avLst/>
          </a:prstGeom>
          <a:noFill/>
          <a:ln w="76200" cap="rnd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0" name="Google Shape;740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78" y="0"/>
            <a:ext cx="1212942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Google Shape;741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742" name="Google Shape;742;p32"/>
          <p:cNvSpPr txBox="1"/>
          <p:nvPr/>
        </p:nvSpPr>
        <p:spPr>
          <a:xfrm>
            <a:off x="2144857" y="1141032"/>
            <a:ext cx="790228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rgbClr val="FF636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Obiettivo</a:t>
            </a:r>
            <a:endParaRPr/>
          </a:p>
        </p:txBody>
      </p:sp>
      <p:sp>
        <p:nvSpPr>
          <p:cNvPr id="743" name="Google Shape;743;p32"/>
          <p:cNvSpPr txBox="1"/>
          <p:nvPr/>
        </p:nvSpPr>
        <p:spPr>
          <a:xfrm>
            <a:off x="3765550" y="2041050"/>
            <a:ext cx="5010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Attraverso la partecipazione, promuovere </a:t>
            </a:r>
            <a:r>
              <a:rPr lang="en-US" sz="1800" b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la qualità, l</a:t>
            </a:r>
            <a:r>
              <a:rPr lang="en-US" sz="18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’i</a:t>
            </a:r>
            <a:r>
              <a:rPr lang="en-US" sz="1800" b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nclusione e</a:t>
            </a:r>
            <a:r>
              <a:rPr lang="en-US" sz="18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l’</a:t>
            </a:r>
            <a:r>
              <a:rPr lang="en-US" sz="1800" b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equità nella città.</a:t>
            </a:r>
            <a:endParaRPr sz="1800" b="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" name="Google Shape;74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749" name="Google Shape;749;p33"/>
          <p:cNvSpPr txBox="1"/>
          <p:nvPr/>
        </p:nvSpPr>
        <p:spPr>
          <a:xfrm>
            <a:off x="2144857" y="1420432"/>
            <a:ext cx="790228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rgbClr val="FF636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Come si gioca?</a:t>
            </a:r>
            <a:endParaRPr/>
          </a:p>
        </p:txBody>
      </p:sp>
      <p:pic>
        <p:nvPicPr>
          <p:cNvPr id="750" name="Google Shape;75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578" y="0"/>
            <a:ext cx="1206684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33"/>
          <p:cNvSpPr txBox="1"/>
          <p:nvPr/>
        </p:nvSpPr>
        <p:spPr>
          <a:xfrm>
            <a:off x="2322657" y="3133251"/>
            <a:ext cx="790228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>
                <a:solidFill>
                  <a:srgbClr val="FF636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INIZIA</a:t>
            </a:r>
            <a:r>
              <a:rPr lang="en-US" sz="2800">
                <a:solidFill>
                  <a:srgbClr val="FF636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2800" b="0">
                <a:solidFill>
                  <a:srgbClr val="FF636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 GIOCARE!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4"/>
          <p:cNvSpPr/>
          <p:nvPr/>
        </p:nvSpPr>
        <p:spPr>
          <a:xfrm>
            <a:off x="-137783" y="-100208"/>
            <a:ext cx="12463391" cy="4911491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Google Shape;757;p34"/>
          <p:cNvSpPr/>
          <p:nvPr/>
        </p:nvSpPr>
        <p:spPr>
          <a:xfrm>
            <a:off x="0" y="5099991"/>
            <a:ext cx="12192000" cy="17625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59" name="Google Shape;759;p34"/>
          <p:cNvCxnSpPr/>
          <p:nvPr/>
        </p:nvCxnSpPr>
        <p:spPr>
          <a:xfrm>
            <a:off x="9534941" y="5211434"/>
            <a:ext cx="0" cy="1297448"/>
          </a:xfrm>
          <a:prstGeom prst="straightConnector1">
            <a:avLst/>
          </a:prstGeom>
          <a:noFill/>
          <a:ln w="9525" cap="flat" cmpd="sng">
            <a:solidFill>
              <a:srgbClr val="176F7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761" name="Google Shape;761;p34"/>
          <p:cNvSpPr txBox="1"/>
          <p:nvPr/>
        </p:nvSpPr>
        <p:spPr>
          <a:xfrm>
            <a:off x="5680695" y="4384766"/>
            <a:ext cx="632748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2022-1-IT03-KA220-YOU-000085578</a:t>
            </a:r>
            <a:endParaRPr sz="2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62" name="Google Shape;762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58382" y="5277831"/>
            <a:ext cx="1355883" cy="116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34" descr="Uma imagem com logótipo&#10;&#10;Descrição gerada automaticamente"/>
          <p:cNvPicPr preferRelativeResize="0"/>
          <p:nvPr/>
        </p:nvPicPr>
        <p:blipFill rotWithShape="1">
          <a:blip r:embed="rId4">
            <a:alphaModFix/>
          </a:blip>
          <a:srcRect t="233" b="282"/>
          <a:stretch/>
        </p:blipFill>
        <p:spPr>
          <a:xfrm>
            <a:off x="5526793" y="5200215"/>
            <a:ext cx="2565394" cy="492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4" name="Google Shape;764;p34" descr="Uma imagem com logótipo&#10;&#10;Descrição gerada automaticamente"/>
          <p:cNvPicPr preferRelativeResize="0"/>
          <p:nvPr/>
        </p:nvPicPr>
        <p:blipFill rotWithShape="1">
          <a:blip r:embed="rId5">
            <a:alphaModFix/>
          </a:blip>
          <a:srcRect t="29" b="105"/>
          <a:stretch/>
        </p:blipFill>
        <p:spPr>
          <a:xfrm>
            <a:off x="7938847" y="5201878"/>
            <a:ext cx="1364886" cy="489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Google Shape;765;p34" descr="Uma imagem com texto, clipart&#10;&#10;Descrição gerada automaticamente"/>
          <p:cNvPicPr preferRelativeResize="0"/>
          <p:nvPr/>
        </p:nvPicPr>
        <p:blipFill rotWithShape="1">
          <a:blip r:embed="rId6">
            <a:alphaModFix/>
          </a:blip>
          <a:srcRect t="13" b="123"/>
          <a:stretch/>
        </p:blipFill>
        <p:spPr>
          <a:xfrm>
            <a:off x="4087676" y="5211434"/>
            <a:ext cx="1283003" cy="469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6" name="Google Shape;766;p34" descr="Uma imagem com logótipo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862351" y="5206717"/>
            <a:ext cx="1166390" cy="479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34" descr="Uma imagem com texto, prato, serviço de mesa&#10;&#10;Descrição gerada automaticament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5628" y="5218601"/>
            <a:ext cx="1026052" cy="455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68" name="Google Shape;768;p34" descr="Uma imagem com texto&#10;&#10;Descrição gerada automaticamente"/>
          <p:cNvPicPr preferRelativeResize="0"/>
          <p:nvPr/>
        </p:nvPicPr>
        <p:blipFill rotWithShape="1">
          <a:blip r:embed="rId9">
            <a:alphaModFix/>
          </a:blip>
          <a:srcRect l="58" t="95" r="6" b="8"/>
          <a:stretch/>
        </p:blipFill>
        <p:spPr>
          <a:xfrm>
            <a:off x="3158331" y="5194405"/>
            <a:ext cx="777668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34"/>
          <p:cNvSpPr txBox="1"/>
          <p:nvPr/>
        </p:nvSpPr>
        <p:spPr>
          <a:xfrm>
            <a:off x="2529567" y="1733025"/>
            <a:ext cx="766482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GRAZIE!</a:t>
            </a:r>
            <a:endParaRPr/>
          </a:p>
        </p:txBody>
      </p:sp>
      <p:sp>
        <p:nvSpPr>
          <p:cNvPr id="2" name="Google Shape;615;p46">
            <a:extLst>
              <a:ext uri="{FF2B5EF4-FFF2-40B4-BE49-F238E27FC236}">
                <a16:creationId xmlns:a16="http://schemas.microsoft.com/office/drawing/2014/main" id="{1734CDEC-9EF3-66E8-06B2-A5303F53B892}"/>
              </a:ext>
            </a:extLst>
          </p:cNvPr>
          <p:cNvSpPr txBox="1"/>
          <p:nvPr/>
        </p:nvSpPr>
        <p:spPr>
          <a:xfrm>
            <a:off x="2792920" y="5927839"/>
            <a:ext cx="6742022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AEABAB"/>
              </a:buClr>
              <a:buSzPts val="1050"/>
              <a:buFont typeface="Arial"/>
              <a:buNone/>
            </a:pPr>
            <a:r>
              <a:rPr lang="it-IT" sz="105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Finanziato dall'Unione europea. Le opinioni espresse appartengono, tuttavia, al solo o ai soli autori e non riflettono necessariamente le opinioni dell'Unione europea o dell’Agenzia esecutiva europea per l’istruzione e la cultura (EACEA). Né l'Unione europea né l'EACEA possono esserne ritenute responsabili.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139378A4-A733-0F90-4A36-6FB8E73315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5873" y="5996423"/>
            <a:ext cx="2272422" cy="503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4" descr="Uma imagem com pessoa, ar livre, em pé&#10;&#10;Descrição gerada automaticamente"/>
          <p:cNvPicPr preferRelativeResize="0"/>
          <p:nvPr/>
        </p:nvPicPr>
        <p:blipFill rotWithShape="1">
          <a:blip r:embed="rId3">
            <a:alphaModFix/>
          </a:blip>
          <a:srcRect l="4" r="18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4"/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4"/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4"/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4"/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4"/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4"/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3501" y="3524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4"/>
          <p:cNvSpPr txBox="1"/>
          <p:nvPr/>
        </p:nvSpPr>
        <p:spPr>
          <a:xfrm>
            <a:off x="1698396" y="1777267"/>
            <a:ext cx="4363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b="1">
                <a:solidFill>
                  <a:srgbClr val="FF636C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Punti di incontro sociale e culturale</a:t>
            </a:r>
            <a:endParaRPr sz="2000" b="1">
              <a:solidFill>
                <a:srgbClr val="FF636C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63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4" descr="Aperto de mão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2250" y="1689222"/>
            <a:ext cx="615600" cy="6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" descr="Marcador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8317" y="263650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4" descr="Tendência de subida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03982" y="3611374"/>
            <a:ext cx="598303" cy="598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4" descr="Rede de utilizadores com preenchimento sólido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02250" y="4600316"/>
            <a:ext cx="616518" cy="61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5"/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5"/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5"/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/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5"/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5"/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5"/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5"/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3501" y="352425"/>
            <a:ext cx="609599" cy="523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5" descr="Uma imagem com pessoa, ar livre, em pé&#10;&#10;Descrição gerada automaticamente"/>
          <p:cNvPicPr preferRelativeResize="0"/>
          <p:nvPr/>
        </p:nvPicPr>
        <p:blipFill rotWithShape="1">
          <a:blip r:embed="rId5">
            <a:alphaModFix/>
          </a:blip>
          <a:srcRect l="4" r="18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5"/>
          <p:cNvSpPr txBox="1"/>
          <p:nvPr/>
        </p:nvSpPr>
        <p:spPr>
          <a:xfrm>
            <a:off x="1828275" y="1796975"/>
            <a:ext cx="453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636C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Punti di incontro sociale e culturale</a:t>
            </a:r>
            <a:endParaRPr sz="2000" b="1">
              <a:solidFill>
                <a:srgbClr val="FF636C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5"/>
          <p:cNvSpPr txBox="1"/>
          <p:nvPr/>
        </p:nvSpPr>
        <p:spPr>
          <a:xfrm>
            <a:off x="1828271" y="2729712"/>
            <a:ext cx="409476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636C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Poli di civiltà e sviluppo</a:t>
            </a:r>
            <a:endParaRPr sz="2000" b="1">
              <a:solidFill>
                <a:srgbClr val="FFFF0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5" descr="Aperto de mão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2250" y="1689222"/>
            <a:ext cx="615600" cy="6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5" descr="Marcador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8317" y="263650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5" descr="Tendência de subida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03982" y="3611374"/>
            <a:ext cx="598303" cy="598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5" descr="Rede de utilizadores com preenchimento sólido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02250" y="4600316"/>
            <a:ext cx="616518" cy="61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6"/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6"/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6"/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3501" y="352425"/>
            <a:ext cx="609599" cy="523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6" descr="Uma imagem com pessoa, ar livre, em pé&#10;&#10;Descrição gerada automaticamente"/>
          <p:cNvPicPr preferRelativeResize="0"/>
          <p:nvPr/>
        </p:nvPicPr>
        <p:blipFill rotWithShape="1">
          <a:blip r:embed="rId5">
            <a:alphaModFix/>
          </a:blip>
          <a:srcRect l="4" r="18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6"/>
          <p:cNvSpPr txBox="1"/>
          <p:nvPr/>
        </p:nvSpPr>
        <p:spPr>
          <a:xfrm>
            <a:off x="1828271" y="1796967"/>
            <a:ext cx="436370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b="1">
                <a:solidFill>
                  <a:srgbClr val="FF636C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Punti di incontro sociale e culturale</a:t>
            </a:r>
            <a:endParaRPr sz="2000" b="1">
              <a:solidFill>
                <a:srgbClr val="FF636C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6"/>
          <p:cNvSpPr txBox="1"/>
          <p:nvPr/>
        </p:nvSpPr>
        <p:spPr>
          <a:xfrm>
            <a:off x="1828271" y="2729712"/>
            <a:ext cx="409476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b="1">
                <a:solidFill>
                  <a:srgbClr val="FF636C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Poli di civiltà e sviluppo</a:t>
            </a:r>
            <a:endParaRPr sz="2000" b="1">
              <a:solidFill>
                <a:srgbClr val="FF636C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6"/>
          <p:cNvSpPr txBox="1"/>
          <p:nvPr/>
        </p:nvSpPr>
        <p:spPr>
          <a:xfrm>
            <a:off x="1828271" y="3572807"/>
            <a:ext cx="42491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636C"/>
                </a:solidFill>
                <a:latin typeface="Calibri"/>
                <a:ea typeface="Calibri"/>
                <a:cs typeface="Calibri"/>
                <a:sym typeface="Calibri"/>
              </a:rPr>
              <a:t>Motori di sviluppo economico e sociale</a:t>
            </a:r>
            <a:endParaRPr sz="2000" b="1">
              <a:solidFill>
                <a:srgbClr val="FF63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2" name="Google Shape;182;p6" descr="Aperto de mão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2250" y="1689222"/>
            <a:ext cx="615600" cy="6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6" descr="Marcador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8317" y="263650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6" descr="Tendência de subida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03982" y="3611374"/>
            <a:ext cx="598303" cy="598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6" descr="Rede de utilizadores com preenchimento sólido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02250" y="4600316"/>
            <a:ext cx="616518" cy="61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7"/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7"/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7"/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7"/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7"/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7"/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7"/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9" name="Google Shape;19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3501" y="352425"/>
            <a:ext cx="609599" cy="523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7" descr="Uma imagem com pessoa, ar livre, em pé&#10;&#10;Descrição gerada automaticamente"/>
          <p:cNvPicPr preferRelativeResize="0"/>
          <p:nvPr/>
        </p:nvPicPr>
        <p:blipFill rotWithShape="1">
          <a:blip r:embed="rId5">
            <a:alphaModFix/>
          </a:blip>
          <a:srcRect l="4" r="18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7"/>
          <p:cNvSpPr txBox="1"/>
          <p:nvPr/>
        </p:nvSpPr>
        <p:spPr>
          <a:xfrm>
            <a:off x="1698446" y="1777767"/>
            <a:ext cx="436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b="1">
                <a:solidFill>
                  <a:srgbClr val="FF636C"/>
                </a:solidFill>
                <a:latin typeface="Calibri"/>
                <a:ea typeface="Calibri"/>
                <a:cs typeface="Calibri"/>
                <a:sym typeface="Calibri"/>
              </a:rPr>
              <a:t>Punti di incontro sociale e culturale</a:t>
            </a:r>
            <a:endParaRPr sz="2000" b="1">
              <a:solidFill>
                <a:srgbClr val="FF63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7"/>
          <p:cNvSpPr txBox="1"/>
          <p:nvPr/>
        </p:nvSpPr>
        <p:spPr>
          <a:xfrm>
            <a:off x="1828271" y="2729712"/>
            <a:ext cx="409476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b="1">
                <a:solidFill>
                  <a:srgbClr val="FF636C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Poli di civiltà e sviluppo</a:t>
            </a:r>
            <a:endParaRPr sz="2000" b="1">
              <a:solidFill>
                <a:srgbClr val="FF636C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7"/>
          <p:cNvSpPr txBox="1"/>
          <p:nvPr/>
        </p:nvSpPr>
        <p:spPr>
          <a:xfrm>
            <a:off x="1828271" y="3572807"/>
            <a:ext cx="42491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636C"/>
                </a:solidFill>
                <a:latin typeface="Calibri"/>
                <a:ea typeface="Calibri"/>
                <a:cs typeface="Calibri"/>
                <a:sym typeface="Calibri"/>
              </a:rPr>
              <a:t>Motori di sviluppo economico e sociale</a:t>
            </a:r>
            <a:endParaRPr sz="2000" b="1">
              <a:solidFill>
                <a:srgbClr val="FF63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7"/>
          <p:cNvSpPr txBox="1"/>
          <p:nvPr/>
        </p:nvSpPr>
        <p:spPr>
          <a:xfrm>
            <a:off x="1828271" y="4714712"/>
            <a:ext cx="424914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636C"/>
                </a:solidFill>
                <a:latin typeface="Calibri"/>
                <a:ea typeface="Calibri"/>
                <a:cs typeface="Calibri"/>
                <a:sym typeface="Calibri"/>
              </a:rPr>
              <a:t>Sfide e opportunità</a:t>
            </a:r>
            <a:endParaRPr sz="2000" b="1">
              <a:solidFill>
                <a:srgbClr val="FF63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7"/>
          <p:cNvSpPr txBox="1"/>
          <p:nvPr/>
        </p:nvSpPr>
        <p:spPr>
          <a:xfrm>
            <a:off x="1846859" y="5399806"/>
            <a:ext cx="424914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F636C"/>
                </a:solidFill>
                <a:latin typeface="Calibri"/>
                <a:ea typeface="Calibri"/>
                <a:cs typeface="Calibri"/>
                <a:sym typeface="Calibri"/>
              </a:rPr>
              <a:t>...</a:t>
            </a:r>
            <a:endParaRPr/>
          </a:p>
        </p:txBody>
      </p:sp>
      <p:pic>
        <p:nvPicPr>
          <p:cNvPr id="206" name="Google Shape;206;p7" descr="Aperto de mão com preenchiment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2250" y="1689222"/>
            <a:ext cx="615600" cy="6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7" descr="Marcador com preenchimento sólid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8317" y="2636504"/>
            <a:ext cx="617128" cy="61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7" descr="Tendência de subida com preenchimento sólid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03982" y="3611374"/>
            <a:ext cx="598303" cy="598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7" descr="Rede de utilizadores com preenchimento sólido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02250" y="4600316"/>
            <a:ext cx="616518" cy="61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8"/>
          <p:cNvPicPr preferRelativeResize="0"/>
          <p:nvPr/>
        </p:nvPicPr>
        <p:blipFill rotWithShape="1">
          <a:blip r:embed="rId3">
            <a:alphaModFix/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8"/>
          <p:cNvSpPr txBox="1"/>
          <p:nvPr/>
        </p:nvSpPr>
        <p:spPr>
          <a:xfrm>
            <a:off x="2144857" y="573465"/>
            <a:ext cx="79023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02.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IMPATTO DELLE POLITICHE, SERVIZI E INFRASTRUTTURE DELLA CITTÀ SULLA VITA QUOTIDIANA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p9" descr="Uma imagem com ar livre, pôr do sol, grupo, bando&#10;&#10;Descrição gerada automaticamente"/>
          <p:cNvPicPr preferRelativeResize="0"/>
          <p:nvPr/>
        </p:nvPicPr>
        <p:blipFill rotWithShape="1">
          <a:blip r:embed="rId3">
            <a:alphaModFix amt="24000"/>
          </a:blip>
          <a:srcRect l="8" t="31" r="19"/>
          <a:stretch/>
        </p:blipFill>
        <p:spPr>
          <a:xfrm>
            <a:off x="0" y="31675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101" y="200025"/>
            <a:ext cx="609599" cy="5236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9"/>
          <p:cNvCxnSpPr/>
          <p:nvPr/>
        </p:nvCxnSpPr>
        <p:spPr>
          <a:xfrm>
            <a:off x="5567362" y="2822762"/>
            <a:ext cx="1057275" cy="0"/>
          </a:xfrm>
          <a:prstGeom prst="straightConnector1">
            <a:avLst/>
          </a:prstGeom>
          <a:noFill/>
          <a:ln w="92075" cap="rnd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5" name="Google Shape;225;p9"/>
          <p:cNvSpPr txBox="1"/>
          <p:nvPr/>
        </p:nvSpPr>
        <p:spPr>
          <a:xfrm>
            <a:off x="2144856" y="3126912"/>
            <a:ext cx="790228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MOBILITÀ E ACCESSO MIGLIORATI</a:t>
            </a:r>
            <a:endParaRPr sz="3200" b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1016</Words>
  <Application>Microsoft Office PowerPoint</Application>
  <PresentationFormat>Widescreen</PresentationFormat>
  <Paragraphs>105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Montserrat SemiBold</vt:lpstr>
      <vt:lpstr>Montserrat</vt:lpstr>
      <vt:lpstr>Calibri</vt:lpstr>
      <vt:lpstr>Arial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Filipe Ribeiro</dc:creator>
  <cp:lastModifiedBy>Debora Alvaro</cp:lastModifiedBy>
  <cp:revision>1</cp:revision>
  <dcterms:created xsi:type="dcterms:W3CDTF">2023-04-14T10:54:15Z</dcterms:created>
  <dcterms:modified xsi:type="dcterms:W3CDTF">2024-12-06T16:44:54Z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